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4" r:id="rId32"/>
    <p:sldId id="285" r:id="rId33"/>
    <p:sldId id="295" r:id="rId34"/>
    <p:sldId id="287" r:id="rId35"/>
    <p:sldId id="296" r:id="rId36"/>
    <p:sldId id="297" r:id="rId37"/>
    <p:sldId id="290" r:id="rId38"/>
    <p:sldId id="292" r:id="rId39"/>
    <p:sldId id="293" r:id="rId40"/>
  </p:sldIdLst>
  <p:sldSz cx="12192000" cy="6858000"/>
  <p:notesSz cx="7559675" cy="10691813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341280" y="2516760"/>
            <a:ext cx="11510640" cy="26337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i-FI" sz="7400" b="1" strike="noStrike" spc="-1">
                <a:solidFill>
                  <a:srgbClr val="23408F"/>
                </a:solidFill>
                <a:latin typeface="Arial"/>
              </a:rPr>
              <a:t>Click to add title</a:t>
            </a:r>
            <a:endParaRPr lang="fi-FI" sz="7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187520" y="730440"/>
            <a:ext cx="3794760" cy="1656000"/>
            <a:chOff x="4187520" y="730440"/>
            <a:chExt cx="3794760" cy="1656000"/>
          </a:xfrm>
        </p:grpSpPr>
        <p:sp>
          <p:nvSpPr>
            <p:cNvPr id="3" name="CustomShape 4"/>
            <p:cNvSpPr/>
            <p:nvPr/>
          </p:nvSpPr>
          <p:spPr>
            <a:xfrm>
              <a:off x="675864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18752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5915880" y="730440"/>
              <a:ext cx="326160" cy="1400040"/>
            </a:xfrm>
            <a:custGeom>
              <a:avLst/>
              <a:gdLst/>
              <a:ahLst/>
              <a:cxnLst/>
              <a:rect l="l" t="t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4400" b="1" strike="noStrike" spc="-1">
                <a:solidFill>
                  <a:srgbClr val="23408F"/>
                </a:solidFill>
                <a:latin typeface="Arial"/>
              </a:rPr>
              <a:t>Click to edit Master title style</a:t>
            </a:r>
            <a:endParaRPr lang="fi-FI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0360" indent="-360000">
              <a:lnSpc>
                <a:spcPct val="100000"/>
              </a:lnSpc>
              <a:spcAft>
                <a:spcPts val="1001"/>
              </a:spcAft>
              <a:buClr>
                <a:srgbClr val="23408F"/>
              </a:buClr>
              <a:buFont typeface="Verdana"/>
              <a:buChar char="‒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Click to edit Master text styles</a:t>
            </a:r>
          </a:p>
          <a:p>
            <a:pPr marL="360360" lvl="1" indent="-360000">
              <a:lnSpc>
                <a:spcPct val="110000"/>
              </a:lnSpc>
              <a:spcAft>
                <a:spcPts val="300"/>
              </a:spcAft>
              <a:buClr>
                <a:srgbClr val="23408F"/>
              </a:buClr>
              <a:buFont typeface="Verdana"/>
              <a:buChar char="-"/>
            </a:pPr>
            <a:r>
              <a:rPr lang="fi-FI" sz="1600" b="0" strike="noStrike" spc="-1">
                <a:solidFill>
                  <a:srgbClr val="23408F"/>
                </a:solidFill>
                <a:latin typeface="Arial"/>
              </a:rPr>
              <a:t>Second level</a:t>
            </a:r>
          </a:p>
          <a:p>
            <a:pPr marL="720720" lvl="2" indent="-36000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Third level</a:t>
            </a:r>
          </a:p>
          <a:p>
            <a:pPr marL="1073160" lvl="3" indent="-35208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Fourth level</a:t>
            </a:r>
          </a:p>
          <a:p>
            <a:pPr marL="1434960" lvl="4" indent="-36144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Fifth level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1566720" y="6436800"/>
            <a:ext cx="66060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9D408DCA-FA27-4C43-8CD8-E97A047A7C59}" type="datetime1">
              <a:rPr lang="it-IT" sz="700" b="0" strike="noStrike" spc="-1">
                <a:solidFill>
                  <a:srgbClr val="01AEEF"/>
                </a:solidFill>
                <a:latin typeface="Arial"/>
              </a:rPr>
              <a:t>29/04/2019</a:t>
            </a:fld>
            <a:endParaRPr lang="it-IT" sz="7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2239920" y="6436800"/>
            <a:ext cx="461844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700" b="0" strike="noStrike" spc="-1">
                <a:solidFill>
                  <a:srgbClr val="01AEEF"/>
                </a:solidFill>
                <a:latin typeface="Arial"/>
              </a:rPr>
              <a:t>Replace footertext if needed</a:t>
            </a:r>
            <a:endParaRPr lang="it-IT" sz="700" b="0" strike="noStrike" spc="-1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41280" y="6436800"/>
            <a:ext cx="38808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02A5DED-4CFD-4BF3-9871-BA6DB9A7CBFB}" type="slidenum">
              <a:rPr lang="it-IT" sz="700" b="0" strike="noStrike" spc="-1">
                <a:solidFill>
                  <a:srgbClr val="01AEEF"/>
                </a:solidFill>
                <a:latin typeface="Arial"/>
              </a:rPr>
              <a:t>‹#›</a:t>
            </a:fld>
            <a:endParaRPr lang="it-IT" sz="700" b="0" strike="noStrike" spc="-1">
              <a:latin typeface="Times New Roman"/>
            </a:endParaRPr>
          </a:p>
        </p:txBody>
      </p:sp>
      <p:grpSp>
        <p:nvGrpSpPr>
          <p:cNvPr id="49" name="Group 7"/>
          <p:cNvGrpSpPr/>
          <p:nvPr/>
        </p:nvGrpSpPr>
        <p:grpSpPr>
          <a:xfrm>
            <a:off x="574920" y="529560"/>
            <a:ext cx="446400" cy="633960"/>
            <a:chOff x="574920" y="529560"/>
            <a:chExt cx="446400" cy="633960"/>
          </a:xfrm>
        </p:grpSpPr>
        <p:sp>
          <p:nvSpPr>
            <p:cNvPr id="50" name="CustomShape 8"/>
            <p:cNvSpPr/>
            <p:nvPr/>
          </p:nvSpPr>
          <p:spPr>
            <a:xfrm>
              <a:off x="574920" y="786960"/>
              <a:ext cx="446400" cy="376560"/>
            </a:xfrm>
            <a:custGeom>
              <a:avLst/>
              <a:gdLst/>
              <a:ahLst/>
              <a:cxnLst/>
              <a:rect l="l" t="t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9"/>
            <p:cNvSpPr/>
            <p:nvPr/>
          </p:nvSpPr>
          <p:spPr>
            <a:xfrm>
              <a:off x="87120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0"/>
            <p:cNvSpPr/>
            <p:nvPr/>
          </p:nvSpPr>
          <p:spPr>
            <a:xfrm>
              <a:off x="59292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1"/>
            <p:cNvSpPr/>
            <p:nvPr/>
          </p:nvSpPr>
          <p:spPr>
            <a:xfrm>
              <a:off x="780120" y="529560"/>
              <a:ext cx="34920" cy="151560"/>
            </a:xfrm>
            <a:custGeom>
              <a:avLst/>
              <a:gdLst/>
              <a:ahLst/>
              <a:cxnLst/>
              <a:rect l="l" t="t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" name="Line 12"/>
          <p:cNvSpPr/>
          <p:nvPr/>
        </p:nvSpPr>
        <p:spPr>
          <a:xfrm>
            <a:off x="341280" y="332640"/>
            <a:ext cx="1015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13"/>
          <p:cNvSpPr/>
          <p:nvPr/>
        </p:nvSpPr>
        <p:spPr>
          <a:xfrm>
            <a:off x="1566720" y="332640"/>
            <a:ext cx="442116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14"/>
          <p:cNvSpPr/>
          <p:nvPr/>
        </p:nvSpPr>
        <p:spPr>
          <a:xfrm>
            <a:off x="6205320" y="332640"/>
            <a:ext cx="5641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5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23408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Oversize_network/3156067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1160" y="4453560"/>
            <a:ext cx="11510640" cy="1771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 dirty="0">
                <a:solidFill>
                  <a:srgbClr val="23408F"/>
                </a:solidFill>
                <a:latin typeface="Bahnschrift SemiBold SemiConden"/>
              </a:rPr>
              <a:t>Giuseppe Superbo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 dirty="0">
                <a:solidFill>
                  <a:srgbClr val="23408F"/>
                </a:solidFill>
                <a:latin typeface="Bahnschrift SemiBold SemiConden"/>
              </a:rPr>
              <a:t>Nicola Zotto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 dirty="0">
                <a:solidFill>
                  <a:srgbClr val="23408F"/>
                </a:solidFill>
                <a:latin typeface="Bahnschrift SemiBold SemiConden"/>
              </a:rPr>
              <a:t>Xiaowen Wang</a:t>
            </a:r>
            <a:endParaRPr lang="it-IT" sz="2000" b="0" strike="noStrike" spc="-1" dirty="0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47680" y="151200"/>
            <a:ext cx="711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23408F"/>
                </a:solidFill>
                <a:latin typeface="Bahnschrift SemiBold SemiConden"/>
              </a:rPr>
              <a:t>521157A – Introduction to Social Network Seminar</a:t>
            </a:r>
            <a:endParaRPr lang="it-IT" sz="18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080880" y="2929320"/>
            <a:ext cx="659808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4800" b="1" strike="noStrike" spc="-1">
                <a:solidFill>
                  <a:srgbClr val="000000"/>
                </a:solidFill>
                <a:latin typeface="Bahnschrift SemiBold SemiConden"/>
              </a:rPr>
              <a:t>Crime Network Analysis</a:t>
            </a:r>
            <a:endParaRPr lang="it-IT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/>
          <p:cNvPicPr/>
          <p:nvPr/>
        </p:nvPicPr>
        <p:blipFill>
          <a:blip r:embed="rId2"/>
          <a:stretch/>
        </p:blipFill>
        <p:spPr>
          <a:xfrm>
            <a:off x="1594080" y="1116360"/>
            <a:ext cx="8933400" cy="5321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4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530200" y="1177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- 9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What We Got…important nodes!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37" name="Picture 4"/>
          <p:cNvPicPr/>
          <p:nvPr/>
        </p:nvPicPr>
        <p:blipFill>
          <a:blip r:embed="rId2"/>
          <a:stretch/>
        </p:blipFill>
        <p:spPr>
          <a:xfrm>
            <a:off x="490680" y="126828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8" name="CustomShape 2"/>
          <p:cNvSpPr/>
          <p:nvPr/>
        </p:nvSpPr>
        <p:spPr>
          <a:xfrm>
            <a:off x="9691920" y="1318680"/>
            <a:ext cx="3973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Top 5: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799920" y="204156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9989640" y="184140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799920" y="244152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"/>
          <p:cNvSpPr/>
          <p:nvPr/>
        </p:nvSpPr>
        <p:spPr>
          <a:xfrm>
            <a:off x="9989640" y="2241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N27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9799920" y="281844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9989640" y="2618640"/>
            <a:ext cx="19108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799920" y="328428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9989640" y="308412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N48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9809100" y="3747308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2"/>
          <p:cNvSpPr/>
          <p:nvPr/>
        </p:nvSpPr>
        <p:spPr>
          <a:xfrm>
            <a:off x="10038960" y="3636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N39 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/>
          <p:cNvPicPr/>
          <p:nvPr/>
        </p:nvPicPr>
        <p:blipFill>
          <a:blip r:embed="rId2"/>
          <a:stretch/>
        </p:blipFill>
        <p:spPr>
          <a:xfrm>
            <a:off x="6859800" y="428400"/>
            <a:ext cx="4594680" cy="578664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98680" y="1462320"/>
            <a:ext cx="5842080" cy="34923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/>
          <p:cNvPicPr/>
          <p:nvPr/>
        </p:nvPicPr>
        <p:blipFill>
          <a:blip r:embed="rId2"/>
          <a:stretch/>
        </p:blipFill>
        <p:spPr>
          <a:xfrm>
            <a:off x="9177840" y="3871800"/>
            <a:ext cx="2496960" cy="220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219320" y="5274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1" name="Picture 4"/>
          <p:cNvPicPr/>
          <p:nvPr/>
        </p:nvPicPr>
        <p:blipFill>
          <a:blip r:embed="rId3"/>
          <a:stretch/>
        </p:blipFill>
        <p:spPr>
          <a:xfrm>
            <a:off x="484200" y="1256400"/>
            <a:ext cx="8260200" cy="49042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2" name="CustomShape 2"/>
          <p:cNvSpPr/>
          <p:nvPr/>
        </p:nvSpPr>
        <p:spPr>
          <a:xfrm>
            <a:off x="9098640" y="642600"/>
            <a:ext cx="2466720" cy="1803600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58 edges were removed to create 36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91520" y="47772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0" name="Picture 4"/>
          <p:cNvPicPr/>
          <p:nvPr/>
        </p:nvPicPr>
        <p:blipFill>
          <a:blip r:embed="rId2"/>
          <a:stretch/>
        </p:blipFill>
        <p:spPr>
          <a:xfrm>
            <a:off x="1132560" y="1192680"/>
            <a:ext cx="9267120" cy="5483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/>
          <p:cNvPicPr/>
          <p:nvPr/>
        </p:nvPicPr>
        <p:blipFill>
          <a:blip r:embed="rId2"/>
          <a:stretch/>
        </p:blipFill>
        <p:spPr>
          <a:xfrm>
            <a:off x="1433880" y="986760"/>
            <a:ext cx="8535600" cy="51501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2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076600" y="1033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- 7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/>
          <p:cNvPicPr/>
          <p:nvPr/>
        </p:nvPicPr>
        <p:blipFill>
          <a:blip r:embed="rId2"/>
          <a:stretch/>
        </p:blipFill>
        <p:spPr>
          <a:xfrm>
            <a:off x="8699040" y="3830760"/>
            <a:ext cx="2426760" cy="210024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211040" y="5148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5" name="Picture 4"/>
          <p:cNvPicPr/>
          <p:nvPr/>
        </p:nvPicPr>
        <p:blipFill>
          <a:blip r:embed="rId3"/>
          <a:stretch/>
        </p:blipFill>
        <p:spPr>
          <a:xfrm>
            <a:off x="402120" y="1375560"/>
            <a:ext cx="7736400" cy="46616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6" name="CustomShape 2"/>
          <p:cNvSpPr/>
          <p:nvPr/>
        </p:nvSpPr>
        <p:spPr>
          <a:xfrm>
            <a:off x="8962920" y="926640"/>
            <a:ext cx="2466720" cy="1803600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134 edges were removed to create 93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83240" y="48204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5" name="Picture 4"/>
          <p:cNvPicPr/>
          <p:nvPr/>
        </p:nvPicPr>
        <p:blipFill>
          <a:blip r:embed="rId2"/>
          <a:stretch/>
        </p:blipFill>
        <p:spPr>
          <a:xfrm>
            <a:off x="1264680" y="1231920"/>
            <a:ext cx="8546400" cy="52426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1725840" y="1013040"/>
            <a:ext cx="8946000" cy="53467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7" name="CustomShape 1"/>
          <p:cNvSpPr/>
          <p:nvPr/>
        </p:nvSpPr>
        <p:spPr>
          <a:xfrm>
            <a:off x="1169640" y="42336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798040" y="106668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- 8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64680" y="49068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Summary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70" name="Picture 1"/>
          <p:cNvPicPr/>
          <p:nvPr/>
        </p:nvPicPr>
        <p:blipFill>
          <a:blip r:embed="rId2"/>
          <a:stretch/>
        </p:blipFill>
        <p:spPr>
          <a:xfrm>
            <a:off x="1339751" y="1721880"/>
            <a:ext cx="7467365" cy="3800532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1182240" y="1022400"/>
            <a:ext cx="46252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Graph attributes of three networks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237320" y="4842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Background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5A513-78C9-46D9-871D-8B01B85A74ED}"/>
              </a:ext>
            </a:extLst>
          </p:cNvPr>
          <p:cNvSpPr txBox="1"/>
          <p:nvPr/>
        </p:nvSpPr>
        <p:spPr>
          <a:xfrm>
            <a:off x="1290663" y="1181282"/>
            <a:ext cx="9944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SemiConden" panose="020B0502040204020203" pitchFamily="34" charset="0"/>
              </a:rPr>
              <a:t>The analysis relies on a unique dataset from operation Oversize, an Italian criminal case against a mafia group. 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Investigation periods: 2000 –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Targeted suspects: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Crime: international drug trafficking, homicides and robberies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Trial periods: 2007 –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Judgement results: 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-the  main suspects were convicted with penalties from 5 to 22 years of imprisonment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-Most suspects were affiliated to the ‘</a:t>
            </a:r>
            <a:r>
              <a:rPr lang="en-GB" dirty="0" err="1">
                <a:latin typeface="Bahnschrift SemiBold SemiConden" panose="020B0502040204020203" pitchFamily="34" charset="0"/>
              </a:rPr>
              <a:t>Ndrangheta</a:t>
            </a:r>
            <a:r>
              <a:rPr lang="en-GB" dirty="0">
                <a:latin typeface="Bahnschrift SemiBold SemiConden" panose="020B0502040204020203" pitchFamily="34" charset="0"/>
              </a:rPr>
              <a:t>’, a mafia from Calabria (a southern Italian region) 	   with ramifications in other regions and abroad.</a:t>
            </a:r>
            <a:endParaRPr lang="LID4096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417320" y="54936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388160" y="1289880"/>
            <a:ext cx="9226080" cy="46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"An edge between two nodes is established only if the number of phone calls between the two nodes is beyond a threshold k."</a:t>
            </a: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We created a 'Random Weighted Graph Generator' that generates a graph with weights between 1 and 40 from an adjacency matrix.</a:t>
            </a: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Draw plots showing the evolution with respect to k of: 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global clustering coefficient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centrality and average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betweenness centrality and average betweenness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number of communities detected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quality of the detected communities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721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243557" y="503813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"W​iretap Records"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/>
          <p:cNvPicPr/>
          <p:nvPr/>
        </p:nvPicPr>
        <p:blipFill>
          <a:blip r:embed="rId2"/>
          <a:stretch/>
        </p:blipFill>
        <p:spPr>
          <a:xfrm>
            <a:off x="2712960" y="973800"/>
            <a:ext cx="7713720" cy="578736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282933" y="512135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"Arrest Warrant"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5452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252308" y="481936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"Judgement"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94080" y="1595160"/>
            <a:ext cx="94939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investigate the consistency between the three networks as a way to construct a new edge allocation mechanism. 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532160" y="3027600"/>
            <a:ext cx="9699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assume that there is an edge between nodes A and B if the number of calls between A and B has shown important change between two Networks.  As important change we thought that average weight can give a lot information about the behaviour between the nodes as weight in the network represents how many calls are instatiated between any two nodes.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2"/>
          <a:stretch/>
        </p:blipFill>
        <p:spPr>
          <a:xfrm>
            <a:off x="1528560" y="780120"/>
            <a:ext cx="2355120" cy="5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&gt;netAW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303120" y="1080000"/>
            <a:ext cx="11648880" cy="54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2"/>
          <a:srcRect l="1479"/>
          <a:stretch/>
        </p:blipFill>
        <p:spPr>
          <a:xfrm>
            <a:off x="1080000" y="1217880"/>
            <a:ext cx="9576000" cy="511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netAW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1127520" y="990360"/>
            <a:ext cx="8808480" cy="565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 1"/>
          <p:cNvGraphicFramePr/>
          <p:nvPr>
            <p:extLst>
              <p:ext uri="{D42A27DB-BD31-4B8C-83A1-F6EECF244321}">
                <p14:modId xmlns:p14="http://schemas.microsoft.com/office/powerpoint/2010/main" val="2600624768"/>
              </p:ext>
            </p:extLst>
          </p:nvPr>
        </p:nvGraphicFramePr>
        <p:xfrm>
          <a:off x="1080654" y="491678"/>
          <a:ext cx="10653417" cy="5941498"/>
        </p:xfrm>
        <a:graphic>
          <a:graphicData uri="http://schemas.openxmlformats.org/drawingml/2006/table">
            <a:tbl>
              <a:tblPr/>
              <a:tblGrid>
                <a:gridCol w="356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983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Attributes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Net WR  →  Net AW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WR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AW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4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nodes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edges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86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Global clustering coef.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0,066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0,097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2,09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1,60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14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Size of giant component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40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path length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4,91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5,34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9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450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betweenness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0,4351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0,3287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0,02938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512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0,2995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0,2048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386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0,1099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Density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 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2463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Numbers of communities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/>
          <p:cNvPicPr/>
          <p:nvPr/>
        </p:nvPicPr>
        <p:blipFill>
          <a:blip r:embed="rId2"/>
          <a:stretch/>
        </p:blipFill>
        <p:spPr>
          <a:xfrm>
            <a:off x="1499760" y="70164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1470600" y="1663200"/>
            <a:ext cx="948960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simulate a random network whose clustering coefficient, diameter, maximum density, average density are as close as possible to that obtained in question 1  for each of the three networks. 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248120" y="441360"/>
            <a:ext cx="10001160" cy="47998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Dataset 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1" strike="noStrike" spc="-1" dirty="0">
                <a:solidFill>
                  <a:srgbClr val="000000"/>
                </a:solidFill>
                <a:latin typeface="Bahnschrift SemiBold SemiConden"/>
              </a:rPr>
              <a:t>(Oversize Network: </a:t>
            </a:r>
            <a:r>
              <a:rPr lang="it-IT" sz="1800" b="0" u="sng" strike="noStrike" spc="-1" dirty="0">
                <a:solidFill>
                  <a:srgbClr val="0563C1"/>
                </a:solidFill>
                <a:uFillTx/>
                <a:latin typeface="Bahnschrift SemiBold SemiConden"/>
                <a:hlinkClick r:id="rId2"/>
              </a:rPr>
              <a:t>https://figshare.com/articles/Oversize_network/3156067</a:t>
            </a:r>
            <a:r>
              <a:rPr lang="it-IT" sz="1800" b="0" u="sng" strike="noStrike" spc="-1" dirty="0">
                <a:solidFill>
                  <a:srgbClr val="000000"/>
                </a:solidFill>
                <a:uFillTx/>
                <a:latin typeface="Bahnschrift SemiBold SemiConden"/>
              </a:rPr>
              <a:t>)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netWR.csv: Wiretap Records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netAW.csv: Arrest Warrant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netJU.csv: Judgement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Tools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Python 3.7</a:t>
            </a:r>
            <a:endParaRPr lang="it-I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Networkx 2.0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it-IT" spc="-1" dirty="0">
                <a:solidFill>
                  <a:srgbClr val="000000"/>
                </a:solidFill>
                <a:latin typeface="Bahnschrift SemiBold SemiConden"/>
              </a:rPr>
              <a:t>Github: </a:t>
            </a:r>
            <a:r>
              <a:rPr lang="it-IT" sz="1600" i="1" spc="-1" dirty="0">
                <a:solidFill>
                  <a:srgbClr val="000000"/>
                </a:solidFill>
                <a:latin typeface="Bahnschrift SemiBold SemiConden"/>
              </a:rPr>
              <a:t>https://github.com/SuperboGiuseppe/analysis_crime_network</a:t>
            </a:r>
            <a:endParaRPr lang="it-IT" sz="1600" i="1" spc="-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F7FB1-6276-4A39-907B-6479022A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29" y="393246"/>
            <a:ext cx="5635313" cy="6157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46B37D-01D9-4791-8F79-7EDD9E050493}"/>
              </a:ext>
            </a:extLst>
          </p:cNvPr>
          <p:cNvSpPr/>
          <p:nvPr/>
        </p:nvSpPr>
        <p:spPr>
          <a:xfrm>
            <a:off x="1480892" y="4496080"/>
            <a:ext cx="2020234" cy="2568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688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netWR – Original Vs Simulated Graph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2"/>
          <a:stretch/>
        </p:blipFill>
        <p:spPr>
          <a:xfrm>
            <a:off x="523256" y="1242288"/>
            <a:ext cx="5388936" cy="3223552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94" name="CustomShape 2"/>
          <p:cNvSpPr/>
          <p:nvPr/>
        </p:nvSpPr>
        <p:spPr>
          <a:xfrm>
            <a:off x="662355" y="3646239"/>
            <a:ext cx="1183946" cy="611486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479FE-0738-4E31-9302-17A040F8C6A7}"/>
              </a:ext>
            </a:extLst>
          </p:cNvPr>
          <p:cNvSpPr txBox="1"/>
          <p:nvPr/>
        </p:nvSpPr>
        <p:spPr>
          <a:xfrm>
            <a:off x="6319185" y="4510061"/>
            <a:ext cx="5657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rand_net = nx.powerlaw_cluster_graph(182,2,0.32,seed=1)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accent1"/>
                </a:solidFill>
                <a:latin typeface="Consolas" panose="020B0609020204030204" pitchFamily="49" charset="0"/>
              </a:rPr>
              <a:t>G_similarity </a:t>
            </a:r>
            <a:r>
              <a:rPr lang="en-GB" sz="1200" dirty="0">
                <a:latin typeface="Consolas" panose="020B0609020204030204" pitchFamily="49" charset="0"/>
              </a:rPr>
              <a:t>= nx.algorithms.similarity.graph_edit_distance(rand_net, netWR_G)</a:t>
            </a:r>
          </a:p>
          <a:p>
            <a:endParaRPr lang="LID4096" sz="1200" dirty="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1B2584-E4CE-4AAD-B511-2D4DDDAE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72" y="921697"/>
            <a:ext cx="3910146" cy="33310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0D7BC0-A9D9-4D0D-985B-875BEA88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56" y="4555766"/>
            <a:ext cx="5323904" cy="15956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693568-194B-4EB0-81B3-6B960BEE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99" y="3590227"/>
            <a:ext cx="4001261" cy="29978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8A5EB3-7C62-42D8-AB46-BC7B91B3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725" y="3511411"/>
            <a:ext cx="3835006" cy="30308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D5AC1A-0755-4049-82FB-29AC6536E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56" y="360480"/>
            <a:ext cx="4039005" cy="3231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65F580-88D9-4E86-AFED-F996C030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029" y="408605"/>
            <a:ext cx="3949702" cy="31761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989F03-3459-41AA-AA4B-E4632738ABDC}"/>
              </a:ext>
            </a:extLst>
          </p:cNvPr>
          <p:cNvSpPr txBox="1"/>
          <p:nvPr/>
        </p:nvSpPr>
        <p:spPr>
          <a:xfrm>
            <a:off x="107575" y="1608757"/>
            <a:ext cx="231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p = 0.0 - 1.0, </a:t>
            </a:r>
            <a:r>
              <a:rPr lang="fi-FI" sz="1400" b="1" dirty="0" err="1"/>
              <a:t>Seed</a:t>
            </a:r>
            <a:r>
              <a:rPr lang="fi-FI" sz="1400" b="1" dirty="0"/>
              <a:t> = 1</a:t>
            </a:r>
            <a:endParaRPr lang="LID4096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371034-3385-4FBC-AB2B-52C45D101D53}"/>
              </a:ext>
            </a:extLst>
          </p:cNvPr>
          <p:cNvSpPr txBox="1"/>
          <p:nvPr/>
        </p:nvSpPr>
        <p:spPr>
          <a:xfrm>
            <a:off x="107575" y="4655295"/>
            <a:ext cx="226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p = 0.30 – 0.50, </a:t>
            </a:r>
            <a:r>
              <a:rPr lang="fi-FI" sz="1400" b="1" dirty="0" err="1"/>
              <a:t>Seed</a:t>
            </a:r>
            <a:r>
              <a:rPr lang="fi-FI" sz="1400" b="1" dirty="0"/>
              <a:t> = 1</a:t>
            </a:r>
            <a:endParaRPr lang="LID4096" sz="1400" b="1" dirty="0"/>
          </a:p>
        </p:txBody>
      </p:sp>
    </p:spTree>
    <p:extLst>
      <p:ext uri="{BB962C8B-B14F-4D97-AF65-F5344CB8AC3E}">
        <p14:creationId xmlns:p14="http://schemas.microsoft.com/office/powerpoint/2010/main" val="345358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netAW –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9" name="Picture 4"/>
          <p:cNvPicPr/>
          <p:nvPr/>
        </p:nvPicPr>
        <p:blipFill>
          <a:blip r:embed="rId2"/>
          <a:stretch/>
        </p:blipFill>
        <p:spPr>
          <a:xfrm>
            <a:off x="408352" y="1169075"/>
            <a:ext cx="6052229" cy="347747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200" name="CustomShape 2"/>
          <p:cNvSpPr/>
          <p:nvPr/>
        </p:nvSpPr>
        <p:spPr>
          <a:xfrm>
            <a:off x="427323" y="4046461"/>
            <a:ext cx="1152095" cy="687417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0CF465-8541-4804-8CA0-7A637943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77" y="1193314"/>
            <a:ext cx="4160605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40137-0C30-4124-9665-2AED8945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6" y="4835285"/>
            <a:ext cx="5915163" cy="17953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2EA3A71-825D-4012-9115-510268B7F38B}"/>
              </a:ext>
            </a:extLst>
          </p:cNvPr>
          <p:cNvSpPr/>
          <p:nvPr/>
        </p:nvSpPr>
        <p:spPr>
          <a:xfrm>
            <a:off x="6810605" y="4696785"/>
            <a:ext cx="4904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Consolas" panose="020B0609020204030204" pitchFamily="49" charset="0"/>
              </a:rPr>
              <a:t>rand_net</a:t>
            </a:r>
            <a:r>
              <a:rPr lang="en-GB" sz="1200" dirty="0">
                <a:latin typeface="Consolas" panose="020B0609020204030204" pitchFamily="49" charset="0"/>
              </a:rPr>
              <a:t> = </a:t>
            </a:r>
            <a:r>
              <a:rPr lang="en-GB" sz="1200" dirty="0" err="1">
                <a:latin typeface="Consolas" panose="020B0609020204030204" pitchFamily="49" charset="0"/>
              </a:rPr>
              <a:t>nx.powerlaw_cluster_graph</a:t>
            </a:r>
            <a:r>
              <a:rPr lang="en-GB" sz="1200" dirty="0">
                <a:latin typeface="Consolas" panose="020B0609020204030204" pitchFamily="49" charset="0"/>
              </a:rPr>
              <a:t>(182,2,0.33,seed=1)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53A03C-23EA-48B6-999D-B3A3711A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92" y="1144223"/>
            <a:ext cx="5223622" cy="4053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3506FD-2E49-46C5-B0C2-D0666B56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61" y="1207790"/>
            <a:ext cx="5040434" cy="39895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4EE1D7-529C-4E70-8656-3745A8E41383}"/>
              </a:ext>
            </a:extLst>
          </p:cNvPr>
          <p:cNvSpPr txBox="1"/>
          <p:nvPr/>
        </p:nvSpPr>
        <p:spPr>
          <a:xfrm>
            <a:off x="1559857" y="542772"/>
            <a:ext cx="4009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p = 0.60 – 0.70, </a:t>
            </a:r>
            <a:r>
              <a:rPr lang="fi-FI" sz="1400" b="1" dirty="0" err="1"/>
              <a:t>seed</a:t>
            </a:r>
            <a:r>
              <a:rPr lang="fi-FI" sz="1400" b="1" dirty="0"/>
              <a:t> = 1</a:t>
            </a:r>
            <a:endParaRPr lang="LID4096" sz="1400" b="1" dirty="0"/>
          </a:p>
        </p:txBody>
      </p:sp>
    </p:spTree>
    <p:extLst>
      <p:ext uri="{BB962C8B-B14F-4D97-AF65-F5344CB8AC3E}">
        <p14:creationId xmlns:p14="http://schemas.microsoft.com/office/powerpoint/2010/main" val="160596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1A0496-2AF4-4B8C-AFD8-6BC36F3B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20" y="1360143"/>
            <a:ext cx="4977407" cy="39428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1AE92-74A2-4F71-AFAB-AF16DF10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072" y="1360143"/>
            <a:ext cx="4882593" cy="39494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D34847-F4FF-4859-8333-891E2B9C850C}"/>
              </a:ext>
            </a:extLst>
          </p:cNvPr>
          <p:cNvSpPr txBox="1"/>
          <p:nvPr/>
        </p:nvSpPr>
        <p:spPr>
          <a:xfrm>
            <a:off x="1520739" y="532992"/>
            <a:ext cx="484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/>
              <a:t>p = 0.60 – 0.70, </a:t>
            </a:r>
            <a:r>
              <a:rPr lang="fi-FI" sz="1400" b="1" dirty="0" err="1"/>
              <a:t>seed</a:t>
            </a:r>
            <a:r>
              <a:rPr lang="fi-FI" sz="1400" b="1" dirty="0"/>
              <a:t> = 9</a:t>
            </a:r>
          </a:p>
        </p:txBody>
      </p:sp>
    </p:spTree>
    <p:extLst>
      <p:ext uri="{BB962C8B-B14F-4D97-AF65-F5344CB8AC3E}">
        <p14:creationId xmlns:p14="http://schemas.microsoft.com/office/powerpoint/2010/main" val="288456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netJU -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21663C-5585-4002-B228-6CCB03B6E7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0246" y="1174307"/>
            <a:ext cx="6125557" cy="338456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B6296D82-C656-4A65-A7EB-FD7E357B43A8}"/>
              </a:ext>
            </a:extLst>
          </p:cNvPr>
          <p:cNvSpPr/>
          <p:nvPr/>
        </p:nvSpPr>
        <p:spPr>
          <a:xfrm>
            <a:off x="380246" y="4029485"/>
            <a:ext cx="1145583" cy="52939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379AC3-74E4-42BC-9C6D-E1C8532F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6" y="4712942"/>
            <a:ext cx="6004163" cy="17944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3117FF-EDC5-4D1B-B130-19842CBB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64" y="983836"/>
            <a:ext cx="4479932" cy="37291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CA186B-DD8A-4C63-A5A0-7319892C771D}"/>
              </a:ext>
            </a:extLst>
          </p:cNvPr>
          <p:cNvSpPr/>
          <p:nvPr/>
        </p:nvSpPr>
        <p:spPr>
          <a:xfrm>
            <a:off x="6810605" y="4696785"/>
            <a:ext cx="4904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Consolas" panose="020B0609020204030204" pitchFamily="49" charset="0"/>
              </a:rPr>
              <a:t>rand_net</a:t>
            </a:r>
            <a:r>
              <a:rPr lang="en-GB" sz="1200" dirty="0">
                <a:latin typeface="Consolas" panose="020B0609020204030204" pitchFamily="49" charset="0"/>
              </a:rPr>
              <a:t> = </a:t>
            </a:r>
            <a:r>
              <a:rPr lang="en-GB" sz="1200" dirty="0" err="1">
                <a:latin typeface="Consolas" panose="020B0609020204030204" pitchFamily="49" charset="0"/>
              </a:rPr>
              <a:t>nx.powerlaw_cluster_graph</a:t>
            </a:r>
            <a:r>
              <a:rPr lang="en-GB" sz="1200" dirty="0">
                <a:latin typeface="Consolas" panose="020B0609020204030204" pitchFamily="49" charset="0"/>
              </a:rPr>
              <a:t>(182,2,0.64,seed=9)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References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268640" y="1214280"/>
            <a:ext cx="829944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[1] Berlusconi, G., Calderoni, F., Parolini, N., Verani, M., &amp; Piccardi, C. (2016). Link prediction in criminal networks: A tool for criminal intelligence analysis. PloS one, 11(4), e0154244.</a:t>
            </a: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[2] Mastrobuoni, G., &amp; Patacchini, E. (2012). Organized crime networks: An application of network analysis techniques to the American mafia.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Review of Network Economics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,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11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(3).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801520" y="1139400"/>
            <a:ext cx="6093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strike="noStrike" spc="-1">
                <a:solidFill>
                  <a:srgbClr val="000000"/>
                </a:solidFill>
                <a:latin typeface="Arial Unicode MS"/>
                <a:ea typeface="Arial Unicode MS"/>
              </a:rPr>
              <a:t>Thanks for your attention!</a:t>
            </a:r>
            <a:endParaRPr lang="it-IT" sz="2800" b="0" strike="noStrike" spc="-1">
              <a:latin typeface="Arial"/>
            </a:endParaRPr>
          </a:p>
        </p:txBody>
      </p:sp>
      <p:pic>
        <p:nvPicPr>
          <p:cNvPr id="214" name="图片 2"/>
          <p:cNvPicPr/>
          <p:nvPr/>
        </p:nvPicPr>
        <p:blipFill>
          <a:blip r:embed="rId2"/>
          <a:stretch/>
        </p:blipFill>
        <p:spPr>
          <a:xfrm>
            <a:off x="2286000" y="1924200"/>
            <a:ext cx="7124400" cy="392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1454400" y="65232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416960" y="1511640"/>
            <a:ext cx="87976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 An edge between two nodes is established whenever there is at least one telephone call between the two individuals.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/>
          <p:cNvPicPr/>
          <p:nvPr/>
        </p:nvPicPr>
        <p:blipFill>
          <a:blip r:embed="rId2"/>
          <a:stretch/>
        </p:blipFill>
        <p:spPr>
          <a:xfrm>
            <a:off x="9345240" y="4279680"/>
            <a:ext cx="2373480" cy="20592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149120" y="5562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netWR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03" name="Picture 5"/>
          <p:cNvPicPr/>
          <p:nvPr/>
        </p:nvPicPr>
        <p:blipFill>
          <a:blip r:embed="rId3"/>
          <a:stretch/>
        </p:blipFill>
        <p:spPr>
          <a:xfrm>
            <a:off x="595080" y="120276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/>
          <p:cNvPicPr/>
          <p:nvPr/>
        </p:nvPicPr>
        <p:blipFill>
          <a:blip r:embed="rId2"/>
          <a:stretch/>
        </p:blipFill>
        <p:spPr>
          <a:xfrm>
            <a:off x="9814320" y="1316160"/>
            <a:ext cx="1679040" cy="2112480"/>
          </a:xfrm>
          <a:prstGeom prst="rect">
            <a:avLst/>
          </a:prstGeom>
          <a:ln>
            <a:noFill/>
          </a:ln>
        </p:spPr>
      </p:pic>
      <p:pic>
        <p:nvPicPr>
          <p:cNvPr id="105" name="Picture 5"/>
          <p:cNvPicPr/>
          <p:nvPr/>
        </p:nvPicPr>
        <p:blipFill>
          <a:blip r:embed="rId3"/>
          <a:stretch/>
        </p:blipFill>
        <p:spPr>
          <a:xfrm>
            <a:off x="547920" y="1158120"/>
            <a:ext cx="9209520" cy="5240160"/>
          </a:xfrm>
          <a:prstGeom prst="rect">
            <a:avLst/>
          </a:prstGeom>
          <a:ln>
            <a:noFill/>
          </a:ln>
        </p:spPr>
      </p:pic>
      <p:pic>
        <p:nvPicPr>
          <p:cNvPr id="106" name="Picture 6"/>
          <p:cNvPicPr/>
          <p:nvPr/>
        </p:nvPicPr>
        <p:blipFill>
          <a:blip r:embed="rId4"/>
          <a:stretch/>
        </p:blipFill>
        <p:spPr>
          <a:xfrm>
            <a:off x="4730040" y="158184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07" name="CustomShape 1"/>
          <p:cNvSpPr/>
          <p:nvPr/>
        </p:nvSpPr>
        <p:spPr>
          <a:xfrm>
            <a:off x="1157400" y="581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1 - Degree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814320" y="38469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Mean = </a:t>
            </a:r>
            <a:r>
              <a:rPr lang="it-IT" sz="2000" spc="-1" dirty="0">
                <a:solidFill>
                  <a:srgbClr val="FFFFFF"/>
                </a:solidFill>
                <a:latin typeface="Bahnschrift SemiBold SemiConden"/>
              </a:rPr>
              <a:t>2.71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Max </a:t>
            </a: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= </a:t>
            </a:r>
            <a:r>
              <a:rPr lang="it-IT" sz="2000" spc="-1">
                <a:solidFill>
                  <a:srgbClr val="FFFFFF"/>
                </a:solidFill>
                <a:latin typeface="Bahnschrift SemiBold SemiConden"/>
              </a:rPr>
              <a:t>32</a:t>
            </a:r>
            <a:endParaRPr lang="it-IT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 dirty="0">
                <a:solidFill>
                  <a:srgbClr val="FFFFFF"/>
                </a:solidFill>
                <a:latin typeface="Bahnschrift SemiBold SemiConden"/>
              </a:rPr>
              <a:t>stDev = 4.42</a:t>
            </a:r>
            <a:endParaRPr lang="it-IT" sz="2000" b="0" strike="noStrike" spc="-1" dirty="0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8859960" y="370440"/>
            <a:ext cx="32205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Importance of network members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0" name="Picture 13"/>
          <p:cNvPicPr/>
          <p:nvPr/>
        </p:nvPicPr>
        <p:blipFill>
          <a:blip r:embed="rId5"/>
          <a:stretch/>
        </p:blipFill>
        <p:spPr>
          <a:xfrm>
            <a:off x="8175240" y="352800"/>
            <a:ext cx="676800" cy="81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206720" y="50724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2 – Degree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9653760" y="379764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0.015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0.18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0.024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13" name="Picture 5"/>
          <p:cNvPicPr/>
          <p:nvPr/>
        </p:nvPicPr>
        <p:blipFill>
          <a:blip r:embed="rId2"/>
          <a:stretch/>
        </p:blipFill>
        <p:spPr>
          <a:xfrm>
            <a:off x="173880" y="1116360"/>
            <a:ext cx="8975880" cy="5131800"/>
          </a:xfrm>
          <a:prstGeom prst="rect">
            <a:avLst/>
          </a:prstGeom>
          <a:ln>
            <a:noFill/>
          </a:ln>
        </p:spPr>
      </p:pic>
      <p:pic>
        <p:nvPicPr>
          <p:cNvPr id="114" name="Picture 6"/>
          <p:cNvPicPr/>
          <p:nvPr/>
        </p:nvPicPr>
        <p:blipFill>
          <a:blip r:embed="rId3"/>
          <a:stretch/>
        </p:blipFill>
        <p:spPr>
          <a:xfrm>
            <a:off x="4251240" y="142092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16" name="CustomShape 3"/>
          <p:cNvSpPr/>
          <p:nvPr/>
        </p:nvSpPr>
        <p:spPr>
          <a:xfrm>
            <a:off x="8845200" y="352080"/>
            <a:ext cx="31010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Count how many neighbours a node has.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7" name="Picture 10"/>
          <p:cNvPicPr/>
          <p:nvPr/>
        </p:nvPicPr>
        <p:blipFill>
          <a:blip r:embed="rId4"/>
          <a:stretch/>
        </p:blipFill>
        <p:spPr>
          <a:xfrm>
            <a:off x="8003160" y="390600"/>
            <a:ext cx="676800" cy="817200"/>
          </a:xfrm>
          <a:prstGeom prst="rect">
            <a:avLst/>
          </a:prstGeom>
          <a:ln>
            <a:noFill/>
          </a:ln>
        </p:spPr>
      </p:pic>
      <p:pic>
        <p:nvPicPr>
          <p:cNvPr id="118" name="Picture 11"/>
          <p:cNvPicPr/>
          <p:nvPr/>
        </p:nvPicPr>
        <p:blipFill>
          <a:blip r:embed="rId5"/>
          <a:stretch/>
        </p:blipFill>
        <p:spPr>
          <a:xfrm>
            <a:off x="9097200" y="1116360"/>
            <a:ext cx="2406960" cy="205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3 – Closeness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962640" y="42465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 0.24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0.38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0.054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1" name="Picture 1"/>
          <p:cNvPicPr/>
          <p:nvPr/>
        </p:nvPicPr>
        <p:blipFill>
          <a:blip r:embed="rId2"/>
          <a:stretch/>
        </p:blipFill>
        <p:spPr>
          <a:xfrm>
            <a:off x="359640" y="1157400"/>
            <a:ext cx="9354600" cy="5329440"/>
          </a:xfrm>
          <a:prstGeom prst="rect">
            <a:avLst/>
          </a:prstGeom>
          <a:ln>
            <a:noFill/>
          </a:ln>
        </p:spPr>
      </p:pic>
      <p:pic>
        <p:nvPicPr>
          <p:cNvPr id="122" name="Picture 4"/>
          <p:cNvPicPr/>
          <p:nvPr/>
        </p:nvPicPr>
        <p:blipFill>
          <a:blip r:embed="rId3"/>
          <a:stretch/>
        </p:blipFill>
        <p:spPr>
          <a:xfrm>
            <a:off x="976680" y="1577520"/>
            <a:ext cx="3981960" cy="23803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23" name="Picture 5"/>
          <p:cNvPicPr/>
          <p:nvPr/>
        </p:nvPicPr>
        <p:blipFill>
          <a:blip r:embed="rId4"/>
          <a:stretch/>
        </p:blipFill>
        <p:spPr>
          <a:xfrm>
            <a:off x="9643680" y="1558440"/>
            <a:ext cx="2188080" cy="1870200"/>
          </a:xfrm>
          <a:prstGeom prst="rect">
            <a:avLst/>
          </a:prstGeom>
          <a:ln>
            <a:noFill/>
          </a:ln>
        </p:spPr>
      </p:pic>
      <p:pic>
        <p:nvPicPr>
          <p:cNvPr id="124" name="Picture 6"/>
          <p:cNvPicPr/>
          <p:nvPr/>
        </p:nvPicPr>
        <p:blipFill>
          <a:blip r:embed="rId5"/>
          <a:stretch/>
        </p:blipFill>
        <p:spPr>
          <a:xfrm>
            <a:off x="823320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127440" y="431640"/>
            <a:ext cx="322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How isloated members are?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4 – Betweenness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653760" y="456372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0.016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0.28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 0.048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8" name="Picture 4"/>
          <p:cNvPicPr/>
          <p:nvPr/>
        </p:nvPicPr>
        <p:blipFill>
          <a:blip r:embed="rId2"/>
          <a:stretch/>
        </p:blipFill>
        <p:spPr>
          <a:xfrm>
            <a:off x="486000" y="1285920"/>
            <a:ext cx="8658000" cy="4896000"/>
          </a:xfrm>
          <a:prstGeom prst="rect">
            <a:avLst/>
          </a:prstGeom>
          <a:ln>
            <a:noFill/>
          </a:ln>
        </p:spPr>
      </p:pic>
      <p:pic>
        <p:nvPicPr>
          <p:cNvPr id="129" name="Picture 5"/>
          <p:cNvPicPr/>
          <p:nvPr/>
        </p:nvPicPr>
        <p:blipFill>
          <a:blip r:embed="rId3"/>
          <a:stretch/>
        </p:blipFill>
        <p:spPr>
          <a:xfrm>
            <a:off x="4448520" y="1606320"/>
            <a:ext cx="4377960" cy="26172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30" name="Picture 6"/>
          <p:cNvPicPr/>
          <p:nvPr/>
        </p:nvPicPr>
        <p:blipFill>
          <a:blip r:embed="rId4"/>
          <a:stretch/>
        </p:blipFill>
        <p:spPr>
          <a:xfrm>
            <a:off x="9148680" y="1713600"/>
            <a:ext cx="2789640" cy="2105640"/>
          </a:xfrm>
          <a:prstGeom prst="rect">
            <a:avLst/>
          </a:prstGeom>
          <a:ln>
            <a:noFill/>
          </a:ln>
        </p:spPr>
      </p:pic>
      <p:pic>
        <p:nvPicPr>
          <p:cNvPr id="131" name="Picture 7"/>
          <p:cNvPicPr/>
          <p:nvPr/>
        </p:nvPicPr>
        <p:blipFill>
          <a:blip r:embed="rId5"/>
          <a:stretch/>
        </p:blipFill>
        <p:spPr>
          <a:xfrm>
            <a:off x="808488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8859960" y="370440"/>
            <a:ext cx="3220560" cy="106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Measure the member’s capacity to act like a bridge between clusters of members!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934</Words>
  <Application>Microsoft Office PowerPoint</Application>
  <PresentationFormat>宽屏</PresentationFormat>
  <Paragraphs>177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 Unicode MS</vt:lpstr>
      <vt:lpstr>Arial</vt:lpstr>
      <vt:lpstr>Bahnschrift SemiBold SemiConden</vt:lpstr>
      <vt:lpstr>Consolas</vt:lpstr>
      <vt:lpstr>Symbol</vt:lpstr>
      <vt:lpstr>Times New Roman</vt:lpstr>
      <vt:lpstr>Verdana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UniOulu PPT template ENG</dc:title>
  <dc:subject/>
  <dc:creator/>
  <dc:description/>
  <cp:lastModifiedBy>Sicily Wang</cp:lastModifiedBy>
  <cp:revision>135</cp:revision>
  <dcterms:created xsi:type="dcterms:W3CDTF">2016-04-14T05:59:10Z</dcterms:created>
  <dcterms:modified xsi:type="dcterms:W3CDTF">2019-04-30T08:15:32Z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0x010100E2C66806664B437490F488AF34B7AFF600BC774A1D3665C24690F2F9AE8E5A2357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  <property fmtid="{D5CDD505-2E9C-101B-9397-08002B2CF9AE}" pid="13" name="oy_department">
    <vt:lpwstr>492;#240927 Viestintä, markkinointi ja yhteiskuntasuhteet|8bd4d200-c4c0-4210-84f2-6f07028d2c73</vt:lpwstr>
  </property>
  <property fmtid="{D5CDD505-2E9C-101B-9397-08002B2CF9AE}" pid="14" name="oy_keywords">
    <vt:lpwstr>360;#Dokumenttipohjat|778455bb-615e-47d7-8dbd-5c9cab4aadc7</vt:lpwstr>
  </property>
  <property fmtid="{D5CDD505-2E9C-101B-9397-08002B2CF9AE}" pid="15" name="oy_subject">
    <vt:lpwstr/>
  </property>
  <property fmtid="{D5CDD505-2E9C-101B-9397-08002B2CF9AE}" pid="16" name="oy_typeTaxonomy">
    <vt:lpwstr>627;#Ohje|62bdb1e9-6a4e-41b7-9f23-a2dfe98f3035</vt:lpwstr>
  </property>
</Properties>
</file>